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57" r:id="rId4"/>
    <p:sldId id="262" r:id="rId5"/>
    <p:sldId id="258" r:id="rId6"/>
    <p:sldId id="270" r:id="rId7"/>
    <p:sldId id="261" r:id="rId8"/>
    <p:sldId id="265" r:id="rId9"/>
    <p:sldId id="263" r:id="rId10"/>
    <p:sldId id="266" r:id="rId11"/>
    <p:sldId id="267" r:id="rId12"/>
    <p:sldId id="264" r:id="rId13"/>
    <p:sldId id="260" r:id="rId14"/>
    <p:sldId id="268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C118D-E6EB-461D-B59A-E9F4251435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0B28B-F376-4A06-B230-64566ED6E3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7BE19-83B8-410F-856A-88A9A6072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7AAE8-C682-4DE8-B0D5-778263110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CDD48-055A-4F85-8789-631A705CE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54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7A17-F947-420B-B48F-EE0C453A8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33B0F-3D07-4B11-85CE-FCCB56431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AFDD5-D7C3-46DA-9880-322F9A777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74E1A-ECAC-4D62-83E7-6852E81A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BD1C7-6729-4686-AB0B-9148A9418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54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BB5DE7-1336-49AB-92C9-DE203891C6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706201-B7B6-414C-BA8A-6214281B4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ABC99-7B0F-48F4-AE8E-13622AEC7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2DC54-C3B7-4D31-BAAA-FA3D8638F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9798A-2AE2-42C2-9844-3BC867AA2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303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451E-0BC8-486B-9353-3005BAD43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763FE-D675-4EE2-A3C4-6D1A839E6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43CDA-6CE3-45D4-AEEF-DE1E68FDA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24A1E-DFEA-4A9E-9681-658E48CE4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81125-15D6-4ED7-B6C9-44F05EE34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075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5C1C5-2D5A-4FBA-92C7-8A0A5E98D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3BF5C-E422-469D-80CF-3ED867F73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4230E6-7514-4DB0-98A6-13A0FEF63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667D8-39D4-4C47-BB81-0A6FDCF4D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5C11F-7392-4918-BD32-E1CA1E190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08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BBCD5-2D9A-4925-AE19-AF3B913F8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E15AB-6303-4816-B7EF-643321B5CB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C29B6-1D76-4E83-9CE8-05C08E4CDF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C60EE-7126-4331-8C0A-417A04C81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07B89A-884C-49D4-9C09-B2835C434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ADD7A7-0681-4204-B453-363C4EAF0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80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C4C9F-51A4-4023-9E12-23E7CF9C4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0F875-93E0-42C8-B8BF-25CEB4658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3F4E7B-B65C-4B1C-A05E-0B6FB823F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0B069-423D-4970-B121-D52CBD62CF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E5EDE-B790-4A12-BFC7-5A58D6BA93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AEBFE6-4099-4669-BAD5-A29FBDB2D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EA3D9-B7C2-48CA-8A4D-223EBA096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EA3E10-DDD9-4EB8-ABCE-542B3656E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97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AE8E7-A66B-47C2-997F-3CCFDE03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3EB13-012F-461E-BF37-4545D6180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84701-D667-4B54-B1DD-9EE3F5D2B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0DD66-56E6-4F84-8701-E9696076B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955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8A0000-C53C-4B29-A9DB-0E7B2E080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1BE4E5-845E-476A-9CF4-4D8952F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75C005-7EA1-4E7C-8B9B-362993D91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511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812D9-0545-4F38-AD8C-89654506B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CB6A5-F7BE-4372-9E96-A4FA162AC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7A8EE0-1FDE-43EE-88C2-ED37AF3FC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11C53-FE1C-4F56-90C0-5C7E19DED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5D6A0-056A-48E8-A665-C11AD0E5B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151EDD-D8C9-4292-A4A6-EF4DA3D52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773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F838B-059F-4FEB-B160-2BA20DA35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21B98D-D538-4863-B964-D1B54F589D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B7E15-9CE6-4D2A-8A2F-4044BA72CE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3BE19-E0F4-422A-B193-1F7CE4ED0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7F69E-726A-401A-840C-48E9C4699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83F1C-41E9-4350-96B8-ED05FF64A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35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C6E01C-2B6C-44C0-A349-773728A4D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DC88F-C8C7-4A11-AEB6-44E1A96F6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8CF97-D29C-4FB4-B8A3-BA2B171C6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EE3AD-D225-4B36-8525-6160E0FAD43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87466-A471-4812-9787-63488B36CB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6F050-5073-451E-8A08-5AFC71447B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54ABD-AFE9-420D-BC3E-148A406D5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045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B1581-ADB9-49A1-B821-9B304C761E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3611" y="1687491"/>
            <a:ext cx="5801497" cy="2387600"/>
          </a:xfrm>
        </p:spPr>
        <p:txBody>
          <a:bodyPr/>
          <a:lstStyle/>
          <a:p>
            <a:pPr algn="l"/>
            <a:r>
              <a:rPr lang="en-US" dirty="0">
                <a:latin typeface="Georgia" panose="02040502050405020303" pitchFamily="18" charset="0"/>
              </a:rPr>
              <a:t>Iron Legion Inc.</a:t>
            </a:r>
            <a:br>
              <a:rPr lang="en-US" dirty="0">
                <a:latin typeface="Georgia" panose="02040502050405020303" pitchFamily="18" charset="0"/>
              </a:rPr>
            </a:br>
            <a:r>
              <a:rPr lang="en-US" sz="2000" dirty="0">
                <a:latin typeface="Georgia" panose="02040502050405020303" pitchFamily="18" charset="0"/>
              </a:rPr>
              <a:t>Tactical Drone Solutions for Police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8E2A13-8B76-4284-BC06-23FCCA61C6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79941"/>
            <a:ext cx="9144000" cy="1655762"/>
          </a:xfrm>
        </p:spPr>
        <p:txBody>
          <a:bodyPr/>
          <a:lstStyle/>
          <a:p>
            <a:r>
              <a:rPr lang="en-US" dirty="0"/>
              <a:t>George Le, Peter Maitland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E56BFC-3893-41D7-90B8-9D45E3433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011" y="1687491"/>
            <a:ext cx="2895600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1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08B1-FF32-4C43-BAC7-0E189F690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Student-Led Team from UMass Lowell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8E3800-FD72-44FA-A6DF-191796BD8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05618" y="1690688"/>
            <a:ext cx="2521657" cy="25216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591551-5629-4543-8A98-B6F889BCC151}"/>
              </a:ext>
            </a:extLst>
          </p:cNvPr>
          <p:cNvSpPr txBox="1"/>
          <p:nvPr/>
        </p:nvSpPr>
        <p:spPr>
          <a:xfrm>
            <a:off x="7244064" y="4844146"/>
            <a:ext cx="3531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Peter Maitland</a:t>
            </a:r>
          </a:p>
          <a:p>
            <a:pPr algn="ctr"/>
            <a:r>
              <a:rPr lang="en-US" dirty="0"/>
              <a:t>Co-founder/COO</a:t>
            </a:r>
          </a:p>
          <a:p>
            <a:pPr algn="ctr"/>
            <a:r>
              <a:rPr lang="en-US" dirty="0"/>
              <a:t>Curriculum, Outreach, Operations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908E3C-94C4-4387-80E3-96217482A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725" y="2115816"/>
            <a:ext cx="2096529" cy="20965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A22405-4AFE-4D31-B352-341EC230BC73}"/>
              </a:ext>
            </a:extLst>
          </p:cNvPr>
          <p:cNvSpPr txBox="1"/>
          <p:nvPr/>
        </p:nvSpPr>
        <p:spPr>
          <a:xfrm>
            <a:off x="1018891" y="4844146"/>
            <a:ext cx="39882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George Le</a:t>
            </a:r>
          </a:p>
          <a:p>
            <a:pPr algn="ctr"/>
            <a:r>
              <a:rPr lang="en-US" dirty="0"/>
              <a:t>Co-founder/CEO</a:t>
            </a:r>
          </a:p>
          <a:p>
            <a:pPr algn="ctr"/>
            <a:r>
              <a:rPr lang="en-US" dirty="0"/>
              <a:t>Technology, Training, and Administration</a:t>
            </a:r>
          </a:p>
        </p:txBody>
      </p:sp>
    </p:spTree>
    <p:extLst>
      <p:ext uri="{BB962C8B-B14F-4D97-AF65-F5344CB8AC3E}">
        <p14:creationId xmlns:p14="http://schemas.microsoft.com/office/powerpoint/2010/main" val="573863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F02375-C42E-4024-A1D0-F925E1DF0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193" y="798886"/>
            <a:ext cx="1658128" cy="16581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F4CA43-2123-4026-841F-D8CEAEA5A81D}"/>
              </a:ext>
            </a:extLst>
          </p:cNvPr>
          <p:cNvSpPr txBox="1"/>
          <p:nvPr/>
        </p:nvSpPr>
        <p:spPr>
          <a:xfrm>
            <a:off x="2105170" y="2532531"/>
            <a:ext cx="2928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Boris </a:t>
            </a:r>
            <a:r>
              <a:rPr lang="en-US" dirty="0" err="1"/>
              <a:t>Lipchin</a:t>
            </a:r>
            <a:endParaRPr lang="en-US" dirty="0"/>
          </a:p>
          <a:p>
            <a:pPr algn="ctr"/>
            <a:r>
              <a:rPr lang="en-US" dirty="0"/>
              <a:t>Co-founder/CEO Brio System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267882-9569-4380-A3B9-3421E61E6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908" y="798886"/>
            <a:ext cx="1658128" cy="16581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320C4A-3C0B-4384-9A57-13A79B9D1AB5}"/>
              </a:ext>
            </a:extLst>
          </p:cNvPr>
          <p:cNvSpPr txBox="1"/>
          <p:nvPr/>
        </p:nvSpPr>
        <p:spPr>
          <a:xfrm>
            <a:off x="6333600" y="2532531"/>
            <a:ext cx="3971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Justin McClellan</a:t>
            </a:r>
          </a:p>
          <a:p>
            <a:pPr algn="ctr"/>
            <a:r>
              <a:rPr lang="en-US" dirty="0"/>
              <a:t>Co-founder/CFO </a:t>
            </a:r>
            <a:r>
              <a:rPr lang="en-US" dirty="0" err="1"/>
              <a:t>GreenSight</a:t>
            </a:r>
            <a:r>
              <a:rPr lang="en-US" dirty="0"/>
              <a:t> </a:t>
            </a:r>
            <a:r>
              <a:rPr lang="en-US" dirty="0" err="1"/>
              <a:t>Argonomics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12797D-E3E7-4C35-A418-F567A004E8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6557" y="3254378"/>
            <a:ext cx="1505400" cy="16581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3BA14E-FDC2-4310-98AD-BF9B521BC27E}"/>
              </a:ext>
            </a:extLst>
          </p:cNvPr>
          <p:cNvSpPr txBox="1"/>
          <p:nvPr/>
        </p:nvSpPr>
        <p:spPr>
          <a:xfrm>
            <a:off x="1638504" y="4988023"/>
            <a:ext cx="3861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Officer John </a:t>
            </a:r>
            <a:r>
              <a:rPr lang="en-US" dirty="0" err="1"/>
              <a:t>Yurcak</a:t>
            </a:r>
            <a:endParaRPr lang="en-US" dirty="0"/>
          </a:p>
          <a:p>
            <a:pPr algn="ctr"/>
            <a:r>
              <a:rPr lang="en-US" dirty="0"/>
              <a:t>Nashua Police Sergeant, UML Professor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F7C1DF-D765-453C-A863-21C3CCB69A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6821" y="3274207"/>
            <a:ext cx="1638300" cy="16383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E3C0F68-3BB7-492A-B759-52A3F9875AE9}"/>
              </a:ext>
            </a:extLst>
          </p:cNvPr>
          <p:cNvSpPr txBox="1"/>
          <p:nvPr/>
        </p:nvSpPr>
        <p:spPr>
          <a:xfrm>
            <a:off x="6853097" y="4988023"/>
            <a:ext cx="2965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Matthew Jakubowski</a:t>
            </a:r>
          </a:p>
          <a:p>
            <a:pPr algn="ctr"/>
            <a:r>
              <a:rPr lang="en-US" dirty="0"/>
              <a:t>Founder Elephant Technology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2B8D45-3A8E-4B0C-A8FB-619188415FB1}"/>
              </a:ext>
            </a:extLst>
          </p:cNvPr>
          <p:cNvSpPr txBox="1"/>
          <p:nvPr/>
        </p:nvSpPr>
        <p:spPr>
          <a:xfrm>
            <a:off x="4172171" y="121778"/>
            <a:ext cx="38476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Board of Mentors</a:t>
            </a:r>
          </a:p>
        </p:txBody>
      </p:sp>
    </p:spTree>
    <p:extLst>
      <p:ext uri="{BB962C8B-B14F-4D97-AF65-F5344CB8AC3E}">
        <p14:creationId xmlns:p14="http://schemas.microsoft.com/office/powerpoint/2010/main" val="2332815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BCA8F-BFE1-48E5-ABE2-FFE767AE2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753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Join the Legion!</a:t>
            </a:r>
            <a:br>
              <a:rPr lang="en-US" dirty="0"/>
            </a:br>
            <a:r>
              <a:rPr lang="en-US" dirty="0"/>
              <a:t>Looking for Mentors in the “-</a:t>
            </a:r>
            <a:r>
              <a:rPr lang="en-US" dirty="0" err="1"/>
              <a:t>aaS</a:t>
            </a:r>
            <a:r>
              <a:rPr lang="en-US" dirty="0"/>
              <a:t>” space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AC3CE9-DD79-4EAE-8FB3-D9BAF964A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122" y="2214383"/>
            <a:ext cx="2895600" cy="2752725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3650E7B-5E59-403C-B028-A49015090B2D}"/>
              </a:ext>
            </a:extLst>
          </p:cNvPr>
          <p:cNvSpPr txBox="1">
            <a:spLocks/>
          </p:cNvSpPr>
          <p:nvPr/>
        </p:nvSpPr>
        <p:spPr>
          <a:xfrm>
            <a:off x="5142722" y="2396945"/>
            <a:ext cx="6012823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Georgia" panose="02040502050405020303" pitchFamily="18" charset="0"/>
              </a:rPr>
              <a:t>Iron Legion Inc.</a:t>
            </a:r>
            <a:br>
              <a:rPr lang="en-US" sz="5400" dirty="0">
                <a:latin typeface="Georgia" panose="02040502050405020303" pitchFamily="18" charset="0"/>
              </a:rPr>
            </a:br>
            <a:r>
              <a:rPr lang="en-US" sz="2000" dirty="0">
                <a:latin typeface="Georgia" panose="02040502050405020303" pitchFamily="18" charset="0"/>
              </a:rPr>
              <a:t>Tactical Drone Solutions for Police</a:t>
            </a:r>
          </a:p>
        </p:txBody>
      </p:sp>
    </p:spTree>
    <p:extLst>
      <p:ext uri="{BB962C8B-B14F-4D97-AF65-F5344CB8AC3E}">
        <p14:creationId xmlns:p14="http://schemas.microsoft.com/office/powerpoint/2010/main" val="1059704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92849-D0F7-48F0-AB4A-BDECB189D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 Answers @ www.ironlegion.info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C9E48-E234-4F0E-B4B3-3584032CD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17138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8600" dirty="0"/>
              <a:t>WHY?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This business is important to us because:</a:t>
            </a:r>
            <a:endParaRPr lang="en-US" sz="5400" dirty="0"/>
          </a:p>
          <a:p>
            <a:pPr marL="0" indent="0" algn="ctr">
              <a:buNone/>
            </a:pPr>
            <a:r>
              <a:rPr lang="en-US" dirty="0"/>
              <a:t>Police departments NEED the best modern tools to 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ensure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public safety</a:t>
            </a:r>
            <a:r>
              <a:rPr lang="en-US" dirty="0"/>
              <a:t> and the </a:t>
            </a:r>
            <a:r>
              <a:rPr lang="en-US" dirty="0">
                <a:solidFill>
                  <a:srgbClr val="0070C0"/>
                </a:solidFill>
              </a:rPr>
              <a:t>safety of each individual officer</a:t>
            </a:r>
            <a:r>
              <a:rPr lang="en-US" dirty="0"/>
              <a:t>.</a:t>
            </a:r>
            <a:endParaRPr lang="en-US" sz="5400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899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61889-7192-4775-84DA-19F010E88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A: Pricing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3C3F1-4A24-446B-B49D-6620E01B0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025"/>
            <a:ext cx="10515600" cy="48339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Tier 3 - $500 one time fee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Takes into account police department’s available budget and finds a drone solution for them. Minimum $2000 budgets (not including fee) to procure drones.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$250+ per event – Lease/Retainer on reserve fleet of drones</a:t>
            </a:r>
          </a:p>
          <a:p>
            <a:r>
              <a:rPr lang="en-US" dirty="0"/>
              <a:t>Tier 2 - $3000 per year: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All of the benefits of Tier 3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$1000 - Maintenance and service contract for one year.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$2000 - Training for individual officers to receive part 107 FAA license </a:t>
            </a:r>
          </a:p>
          <a:p>
            <a:r>
              <a:rPr lang="en-US" dirty="0"/>
              <a:t>Tier 1 - $10,000+ per year – Negotiable: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All of the benefits of Tier 2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$2500 per event – Event security, planning, request for additional pilots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$1000 – Tailored training for individual police departments.</a:t>
            </a:r>
          </a:p>
          <a:p>
            <a:r>
              <a:rPr lang="en-US" dirty="0"/>
              <a:t>Mix and Match - $5000 minimum</a:t>
            </a:r>
          </a:p>
          <a:p>
            <a:pPr lvl="1"/>
            <a:r>
              <a:rPr lang="en-US" dirty="0"/>
              <a:t>Grab what you like from each Tier and let’s make it work!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038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CE9E5-3C05-49CE-B7FA-73ABAF119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B: Budget for Year 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AAF7A-36E7-4CD2-B509-A4AAB933D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$3000 to procure a test drone (to adapt and demonstrate for SWAT teams( and an initial reserve drone.</a:t>
            </a:r>
          </a:p>
          <a:p>
            <a:r>
              <a:rPr lang="en-US" dirty="0"/>
              <a:t>$3000 to design, experiment, and develop a curriculum for tactical drone </a:t>
            </a:r>
          </a:p>
          <a:p>
            <a:r>
              <a:rPr lang="en-US" dirty="0"/>
              <a:t>~$200 for part 107 licenses for team-members</a:t>
            </a:r>
          </a:p>
          <a:p>
            <a:r>
              <a:rPr lang="en-US" dirty="0"/>
              <a:t>~$800 for website, promotion, marketing, travelling to conferences and misc. flex funds.</a:t>
            </a:r>
          </a:p>
          <a:p>
            <a:endParaRPr lang="en-US" dirty="0"/>
          </a:p>
          <a:p>
            <a:r>
              <a:rPr lang="en-US" dirty="0"/>
              <a:t>Looking to use some flex funds to prepare for seed round fundraising.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95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AF671-1D13-4D13-B3FB-8E632F53A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C: The Future!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C7435-7A35-42F0-AD95-BB6CAF68E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customer interviews!</a:t>
            </a:r>
          </a:p>
          <a:p>
            <a:r>
              <a:rPr lang="en-US" dirty="0"/>
              <a:t>Exploration into secure storage police footage for use as evidence.</a:t>
            </a:r>
          </a:p>
          <a:p>
            <a:r>
              <a:rPr lang="en-US" dirty="0"/>
              <a:t>Hired drone footage for training operations</a:t>
            </a:r>
          </a:p>
        </p:txBody>
      </p:sp>
    </p:spTree>
    <p:extLst>
      <p:ext uri="{BB962C8B-B14F-4D97-AF65-F5344CB8AC3E}">
        <p14:creationId xmlns:p14="http://schemas.microsoft.com/office/powerpoint/2010/main" val="2868588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FF4EA-BB01-4FF6-BFCE-ADE44A52D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Partnering with Nashua Police Department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1B63DB-A21D-462C-A34D-C4D120FEA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0" y="1690688"/>
            <a:ext cx="5715000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385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A0F2A-25A3-49FF-9374-C3E4106A9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Problem – Lack of Situational Awareness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E09B20-E930-4B92-89BC-1760B4E33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378" y="1563458"/>
            <a:ext cx="4433244" cy="3731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63F9CC-4037-48CC-A12E-D0981A122C51}"/>
              </a:ext>
            </a:extLst>
          </p:cNvPr>
          <p:cNvSpPr txBox="1"/>
          <p:nvPr/>
        </p:nvSpPr>
        <p:spPr>
          <a:xfrm>
            <a:off x="6421129" y="1781025"/>
            <a:ext cx="12274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847EF4-07F2-42EB-A6C1-A71C0152D8BE}"/>
              </a:ext>
            </a:extLst>
          </p:cNvPr>
          <p:cNvSpPr/>
          <p:nvPr/>
        </p:nvSpPr>
        <p:spPr>
          <a:xfrm rot="922481">
            <a:off x="6997311" y="2232144"/>
            <a:ext cx="17194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2BD4C-6EA4-4FCD-938E-421DFB5C4DC5}"/>
              </a:ext>
            </a:extLst>
          </p:cNvPr>
          <p:cNvSpPr txBox="1"/>
          <p:nvPr/>
        </p:nvSpPr>
        <p:spPr>
          <a:xfrm rot="20344893">
            <a:off x="5339828" y="2049893"/>
            <a:ext cx="57740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22701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1AB31-5421-47CE-9A79-A1CE419ED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Current Methods – Unsafe and Costly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F580F8-FBE4-4CF5-BF19-22C0AEEF7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5449" y="1690688"/>
            <a:ext cx="3701337" cy="24675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0C57A2-DC22-483D-9AB2-999F7976E575}"/>
              </a:ext>
            </a:extLst>
          </p:cNvPr>
          <p:cNvSpPr txBox="1"/>
          <p:nvPr/>
        </p:nvSpPr>
        <p:spPr>
          <a:xfrm>
            <a:off x="2093368" y="1091561"/>
            <a:ext cx="7377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GET CLOSER? Endanger Officers and/or are Costly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56C7A4-FF45-42CE-9657-0243368A2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941" y="1690688"/>
            <a:ext cx="3769494" cy="24675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94D80C-80A1-4FBC-BEE5-A35CFEA28083}"/>
              </a:ext>
            </a:extLst>
          </p:cNvPr>
          <p:cNvSpPr txBox="1"/>
          <p:nvPr/>
        </p:nvSpPr>
        <p:spPr>
          <a:xfrm>
            <a:off x="3241763" y="4158246"/>
            <a:ext cx="57888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Air solutions: limited by pricing and training</a:t>
            </a:r>
          </a:p>
          <a:p>
            <a:pPr algn="ctr"/>
            <a:r>
              <a:rPr lang="en-US" sz="2400" dirty="0"/>
              <a:t>However, we can make it work!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C35F27-C625-477C-BCBB-20F28A2965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3545" y="5016851"/>
            <a:ext cx="2825322" cy="160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846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AF55B-1AC0-43D8-AF5D-93298DE51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Solution – Help Police Get and Use Aerial Drones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7558A-9EAA-4D1B-89EA-BDECED438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4354" y="5009549"/>
            <a:ext cx="7803292" cy="1848451"/>
          </a:xfrm>
        </p:spPr>
        <p:txBody>
          <a:bodyPr/>
          <a:lstStyle/>
          <a:p>
            <a:r>
              <a:rPr lang="en-US" dirty="0"/>
              <a:t>Adapts off the shelf drones for SWAT purposes.</a:t>
            </a:r>
          </a:p>
          <a:p>
            <a:r>
              <a:rPr lang="en-US" dirty="0"/>
              <a:t>Trains officers on usage of the drones.</a:t>
            </a:r>
          </a:p>
          <a:p>
            <a:r>
              <a:rPr lang="en-US" dirty="0"/>
              <a:t>Services and upgrades the drone system over time.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5C14E5-750D-4AB4-8447-1694297FB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681" y="1690688"/>
            <a:ext cx="4238638" cy="287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99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808EC-046D-44BA-8BA5-8D6D5B1F5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This is what we can provide!</a:t>
            </a:r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34D6B8E3-C3D5-4B4C-9A84-79E0586D0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9450" y="1825625"/>
            <a:ext cx="5753100" cy="493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3401B8B-5218-4FC7-B044-4E6C3FF6BD0C}"/>
              </a:ext>
            </a:extLst>
          </p:cNvPr>
          <p:cNvCxnSpPr>
            <a:cxnSpLocks/>
          </p:cNvCxnSpPr>
          <p:nvPr/>
        </p:nvCxnSpPr>
        <p:spPr>
          <a:xfrm flipH="1">
            <a:off x="6248400" y="2930525"/>
            <a:ext cx="847725" cy="1314450"/>
          </a:xfrm>
          <a:prstGeom prst="straightConnector1">
            <a:avLst/>
          </a:prstGeom>
          <a:ln w="168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2EC2325-4223-44D1-B909-F1880C0EA7B9}"/>
              </a:ext>
            </a:extLst>
          </p:cNvPr>
          <p:cNvCxnSpPr>
            <a:cxnSpLocks/>
          </p:cNvCxnSpPr>
          <p:nvPr/>
        </p:nvCxnSpPr>
        <p:spPr>
          <a:xfrm flipH="1">
            <a:off x="6672263" y="3352800"/>
            <a:ext cx="1138237" cy="1101725"/>
          </a:xfrm>
          <a:prstGeom prst="straightConnector1">
            <a:avLst/>
          </a:prstGeom>
          <a:ln w="168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BB009F8-4FCE-4FBE-8261-F5C7EA3EB54D}"/>
              </a:ext>
            </a:extLst>
          </p:cNvPr>
          <p:cNvSpPr txBox="1"/>
          <p:nvPr/>
        </p:nvSpPr>
        <p:spPr>
          <a:xfrm>
            <a:off x="5257800" y="2112963"/>
            <a:ext cx="60290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Easy pinpointing of suspects</a:t>
            </a:r>
          </a:p>
        </p:txBody>
      </p:sp>
    </p:spTree>
    <p:extLst>
      <p:ext uri="{BB962C8B-B14F-4D97-AF65-F5344CB8AC3E}">
        <p14:creationId xmlns:p14="http://schemas.microsoft.com/office/powerpoint/2010/main" val="2123246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52162-F58A-49F0-A714-BF9D488B1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28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Market Opportunity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F27AC-8D70-4E37-B041-4C1486F03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558434"/>
            <a:ext cx="12192000" cy="3594715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Firm PWC Estimate: $127B drone services industries</a:t>
            </a:r>
          </a:p>
          <a:p>
            <a:pPr algn="ctr"/>
            <a:r>
              <a:rPr lang="en-US" sz="3200" dirty="0"/>
              <a:t>Security: </a:t>
            </a:r>
            <a:r>
              <a:rPr lang="en-US" sz="3200" dirty="0">
                <a:solidFill>
                  <a:srgbClr val="0070C0"/>
                </a:solidFill>
              </a:rPr>
              <a:t>$10B market</a:t>
            </a:r>
          </a:p>
          <a:p>
            <a:pPr algn="ctr"/>
            <a:r>
              <a:rPr lang="en-US" sz="3200" dirty="0"/>
              <a:t>Police Department Private Support in New England: </a:t>
            </a:r>
            <a:r>
              <a:rPr lang="en-US" sz="3200" dirty="0">
                <a:solidFill>
                  <a:srgbClr val="FF0000"/>
                </a:solidFill>
              </a:rPr>
              <a:t>$1M market</a:t>
            </a:r>
          </a:p>
          <a:p>
            <a:pPr marL="0" indent="0" algn="ctr">
              <a:buNone/>
            </a:pPr>
            <a:endParaRPr lang="en-US" sz="3200" dirty="0"/>
          </a:p>
          <a:p>
            <a:pPr algn="ctr"/>
            <a:r>
              <a:rPr lang="en-US" sz="3200" dirty="0"/>
              <a:t>This can AFFECT anyone at any time!</a:t>
            </a:r>
          </a:p>
        </p:txBody>
      </p:sp>
    </p:spTree>
    <p:extLst>
      <p:ext uri="{BB962C8B-B14F-4D97-AF65-F5344CB8AC3E}">
        <p14:creationId xmlns:p14="http://schemas.microsoft.com/office/powerpoint/2010/main" val="1144845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AF090-B39F-4A11-B497-8F0C3404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7340"/>
            <a:ext cx="10515600" cy="1325563"/>
          </a:xfrm>
        </p:spPr>
        <p:txBody>
          <a:bodyPr/>
          <a:lstStyle/>
          <a:p>
            <a:r>
              <a:rPr lang="en-US" dirty="0"/>
              <a:t>Business Model – Drones as a Service (</a:t>
            </a:r>
            <a:r>
              <a:rPr lang="en-US" dirty="0" err="1"/>
              <a:t>DaaS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65249-E34C-4157-8879-439496436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11611"/>
            <a:ext cx="10515600" cy="3314109"/>
          </a:xfrm>
        </p:spPr>
        <p:txBody>
          <a:bodyPr>
            <a:normAutofit/>
          </a:bodyPr>
          <a:lstStyle/>
          <a:p>
            <a:r>
              <a:rPr lang="en-US" dirty="0"/>
              <a:t>Tiered Service Packages Listed in Appendix A</a:t>
            </a:r>
          </a:p>
          <a:p>
            <a:pPr marL="1371600" lvl="2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231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178D7-110E-4907-ADB6-6E68B8A58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Needed Assistance – Advice and Capital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4F2F3-E3A1-41E3-BEF4-4380C2263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024" y="1744705"/>
            <a:ext cx="11081951" cy="4748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300" dirty="0"/>
              <a:t>Advice and Guidance – Warm Introductions</a:t>
            </a:r>
          </a:p>
          <a:p>
            <a:r>
              <a:rPr lang="en-US" dirty="0"/>
              <a:t>Introductions to police departments with local or regional SWAT teams.</a:t>
            </a:r>
          </a:p>
          <a:p>
            <a:r>
              <a:rPr lang="en-US" dirty="0"/>
              <a:t>Contact with drone manufacturer to partner with.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000" dirty="0"/>
              <a:t>Resources - $7000 in initial funding</a:t>
            </a:r>
          </a:p>
          <a:p>
            <a:pPr lvl="1"/>
            <a:r>
              <a:rPr lang="en-US" dirty="0"/>
              <a:t>Details in Appendix B</a:t>
            </a:r>
          </a:p>
        </p:txBody>
      </p:sp>
    </p:spTree>
    <p:extLst>
      <p:ext uri="{BB962C8B-B14F-4D97-AF65-F5344CB8AC3E}">
        <p14:creationId xmlns:p14="http://schemas.microsoft.com/office/powerpoint/2010/main" val="2475167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646</TotalTime>
  <Words>562</Words>
  <Application>Microsoft Office PowerPoint</Application>
  <PresentationFormat>Widescreen</PresentationFormat>
  <Paragraphs>81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Georgia</vt:lpstr>
      <vt:lpstr>Office Theme</vt:lpstr>
      <vt:lpstr>Iron Legion Inc. Tactical Drone Solutions for Police</vt:lpstr>
      <vt:lpstr>Partnering with Nashua Police Department</vt:lpstr>
      <vt:lpstr>Problem – Lack of Situational Awareness</vt:lpstr>
      <vt:lpstr>Current Methods – Unsafe and Costly</vt:lpstr>
      <vt:lpstr>Solution – Help Police Get and Use Aerial Drones</vt:lpstr>
      <vt:lpstr>This is what we can provide!</vt:lpstr>
      <vt:lpstr>Market Opportunity</vt:lpstr>
      <vt:lpstr>Business Model – Drones as a Service (DaaS)</vt:lpstr>
      <vt:lpstr>Needed Assistance – Advice and Capital</vt:lpstr>
      <vt:lpstr>Student-Led Team from UMass Lowell</vt:lpstr>
      <vt:lpstr>PowerPoint Presentation</vt:lpstr>
      <vt:lpstr>Join the Legion! Looking for Mentors in the “-aaS” space</vt:lpstr>
      <vt:lpstr>Questions? Answers @ www.ironlegion.info</vt:lpstr>
      <vt:lpstr>Appendix A: Pricing</vt:lpstr>
      <vt:lpstr>Appendix B: Budget for Year 2018</vt:lpstr>
      <vt:lpstr>Appendix C: The Future!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Iron Legion</dc:title>
  <dc:creator>George Le</dc:creator>
  <cp:lastModifiedBy>George Le</cp:lastModifiedBy>
  <cp:revision>87</cp:revision>
  <dcterms:created xsi:type="dcterms:W3CDTF">2018-03-20T15:31:55Z</dcterms:created>
  <dcterms:modified xsi:type="dcterms:W3CDTF">2018-03-30T03:24:41Z</dcterms:modified>
</cp:coreProperties>
</file>